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media1.mp4" ContentType="video/mp4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50" r:id="rId1"/>
  </p:sldMasterIdLst>
  <p:notesMasterIdLst>
    <p:notesMasterId r:id="rId2"/>
  </p:notesMasterIdLst>
  <p:handoutMasterIdLst>
    <p:handoutMasterId r:id="rId3"/>
  </p:handoutMasterIdLst>
  <p:sldIdLst>
    <p:sldId id="319" r:id="rId4"/>
    <p:sldId id="337" r:id="rId5"/>
    <p:sldId id="334" r:id="rId6"/>
    <p:sldId id="329" r:id="rId7"/>
    <p:sldId id="336" r:id="rId8"/>
    <p:sldId id="335" r:id="rId9"/>
  </p:sldIdLst>
  <p:sldSz cx="9144000" cy="6858000" type="screen4x3"/>
  <p:notesSz cx="6797675" cy="9926638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/>
        <a:ea typeface="+mn-ea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Calibri"/>
        <a:ea typeface="+mn-ea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Calibri"/>
        <a:ea typeface="+mn-ea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Calibri"/>
        <a:ea typeface="+mn-ea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Calibri"/>
        <a:ea typeface="+mn-ea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MCL004" initials="" lastIdx="2" clrIdx="0"/>
  <p:cmAuthor id="2" name="MCL005" initials="" lastIdx="3" clrIdx="1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 useTimings="0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9961" autoAdjust="0"/>
    <p:restoredTop sz="96391" autoAdjust="0"/>
  </p:normalViewPr>
  <p:slideViewPr>
    <p:cSldViewPr snapToGrid="0" snapToObjects="1">
      <p:cViewPr varScale="1">
        <p:scale>
          <a:sx n="100" d="100"/>
          <a:sy n="100" d="100"/>
        </p:scale>
        <p:origin x="102" y="534"/>
      </p:cViewPr>
      <p:guideLst>
        <p:guide orient="horz" pos="2159"/>
        <p:guide pos="2879"/>
      </p:guideLst>
    </p:cSldViewPr>
  </p:slideViewPr>
  <p:outlineViewPr>
    <p:cViewPr>
      <p:scale>
        <a:sx n="50" d="100"/>
        <a:sy n="50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commentAuthors" Target="commentAuthors.xml"  /><Relationship Id="rId11" Type="http://schemas.openxmlformats.org/officeDocument/2006/relationships/presProps" Target="presProps.xml"  /><Relationship Id="rId12" Type="http://schemas.openxmlformats.org/officeDocument/2006/relationships/viewProps" Target="viewProps.xml"  /><Relationship Id="rId13" Type="http://schemas.openxmlformats.org/officeDocument/2006/relationships/theme" Target="theme/theme1.xml"  /><Relationship Id="rId14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 lang="ko-KR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 lang="ko-KR"/>
            </a:pPr>
            <a:fld id="{2354A247-331E-4C06-959E-17DE40423607}" type="datetime1">
              <a:rPr lang="ko-KR" altLang="en-US"/>
              <a:pPr>
                <a:defRPr lang="ko-KR"/>
              </a:pPr>
              <a:t>2023-11-02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 lang="ko-KR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 lang="ko-KR"/>
            </a:pPr>
            <a:fld id="{119A31F1-624A-4CA3-9888-FE553D5BF7DF}" type="slidenum">
              <a:rPr lang="ko-KR" altLang="en-US"/>
              <a:pPr>
                <a:defRPr lang="ko-KR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 lang="ko-KR"/>
            </a:pP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 lang="ko-KR"/>
            </a:pPr>
            <a:fld id="{7E770436-D3B6-4FBC-B082-CBE75255D48D}" type="datetime1">
              <a:rPr lang="ko-KR" altLang="en-US"/>
              <a:pPr>
                <a:defRPr lang="ko-KR"/>
              </a:pPr>
              <a:t>2023-11-02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en-US" altLang="ko-KR"/>
              <a:t>Edit Master text styles</a:t>
            </a:r>
            <a:endParaRPr lang="en-US" altLang="ko-KR"/>
          </a:p>
          <a:p>
            <a:pPr lvl="1">
              <a:defRPr lang="ko-KR" altLang="en-US"/>
            </a:pPr>
            <a:r>
              <a:rPr lang="en-US" altLang="ko-KR"/>
              <a:t>Second level</a:t>
            </a:r>
            <a:endParaRPr lang="en-US" altLang="ko-KR"/>
          </a:p>
          <a:p>
            <a:pPr lvl="2">
              <a:defRPr lang="ko-KR" altLang="en-US"/>
            </a:pPr>
            <a:r>
              <a:rPr lang="en-US" altLang="ko-KR"/>
              <a:t>Third level</a:t>
            </a:r>
            <a:endParaRPr lang="en-US" altLang="ko-KR"/>
          </a:p>
          <a:p>
            <a:pPr lvl="3">
              <a:defRPr lang="ko-KR" altLang="en-US"/>
            </a:pPr>
            <a:r>
              <a:rPr lang="en-US" altLang="ko-KR"/>
              <a:t>Fourth level</a:t>
            </a:r>
            <a:endParaRPr lang="en-US" altLang="ko-KR"/>
          </a:p>
          <a:p>
            <a:pPr lvl="4">
              <a:defRPr lang="ko-KR" altLang="en-US"/>
            </a:pPr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 lang="ko-KR"/>
            </a:pP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8475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 lang="ko-KR"/>
            </a:pPr>
            <a:fld id="{0AF4B9D7-3497-4CC6-A094-F5D2B1BD98E2}" type="slidenum">
              <a:rPr lang="ko-KR" altLang="en-US"/>
              <a:pPr>
                <a:defRPr lang="ko-KR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notesMaster" Target="../notesMasters/notesMaster1.xml"  /><Relationship Id="rId2" Type="http://schemas.openxmlformats.org/officeDocument/2006/relationships/slide" Target="../slides/slide1.xml" 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슬라이드 이미지 개체 틀 1"/>
          <p:cNvSpPr>
            <a:spLocks noGrp="1" noRot="1" noChangeAspect="1" noChangeArrowheads="1" noTextEdit="1"/>
          </p:cNvSpPr>
          <p:nvPr>
            <p:ph type="sldImg"/>
          </p:nvPr>
        </p:nvSpPr>
        <p:spPr>
          <a:noFill/>
          <a:ln>
            <a:solidFill>
              <a:srgbClr val="000000"/>
            </a:solidFill>
            <a:miter/>
          </a:ln>
        </p:spPr>
      </p:sp>
      <p:sp>
        <p:nvSpPr>
          <p:cNvPr id="7171" name="슬라이드 노트 개체 틀 2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 wrap="square" anchor="t" anchorCtr="0"/>
          <a:lstStyle/>
          <a:p>
            <a:pPr defTabSz="910937">
              <a:defRPr lang="ko-KR" altLang="en-US"/>
            </a:pPr>
            <a:endParaRPr lang="en-US" altLang="ko-KR"/>
          </a:p>
        </p:txBody>
      </p:sp>
      <p:sp>
        <p:nvSpPr>
          <p:cNvPr id="7172" name="슬라이드 번호 개체 틀 3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 wrap="square" anchorCtr="0"/>
          <a:lstStyle>
            <a:lvl1pPr>
              <a:defRPr>
                <a:solidFill>
                  <a:schemeClr val="tx1"/>
                </a:solidFill>
                <a:latin typeface="Calibri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defRPr lang="ko-KR" altLang="en-US"/>
            </a:pPr>
            <a:fld id="{3CB2AF4F-E8E5-402D-A17F-DCCE15A80476}" type="slidenum">
              <a:rPr lang="ko-KR" altLang="en-US">
                <a:latin typeface="맑은 고딕"/>
              </a:rPr>
              <a:pPr>
                <a:spcBef>
                  <a:spcPct val="0"/>
                </a:spcBef>
                <a:spcAft>
                  <a:spcPct val="0"/>
                </a:spcAft>
                <a:defRPr lang="ko-KR" altLang="en-US"/>
              </a:pPr>
              <a:t>1</a:t>
            </a:fld>
            <a:endParaRPr lang="ko-KR" altLang="en-US">
              <a:latin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056117482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jpeg"  /><Relationship Id="rId3" Type="http://schemas.openxmlformats.org/officeDocument/2006/relationships/image" Target="../media/image2.png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3.pn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8CE7B-10E8-1958-703A-37569D6C8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8F12F5-75CB-4F2B-B9E1-AD4118A2F086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9323A-60EE-D640-5891-642A6E871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C8EB7-30DF-2537-A9BD-C4521D779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F1A8AF-F39B-4D0B-B85C-B5D4E8615C1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1557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120094-D757-3F2B-34E7-14906671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061256-A674-414C-8085-E9E129C6B32F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3D3F6-9E5D-4385-3AC8-EE954C222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78F6E4-440B-C7A4-B587-E174D83FC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1A9523-E42C-4253-9E4C-045FC1758D7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492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33E19D-9CAE-4FCD-D89C-3B4FFC216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68BF6B-7E60-49BE-8B10-54E1A62DE9F7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ED70B-D812-AF73-629B-9FFD0538A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1A875-E54F-271F-A471-162958A5F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706F22-C847-438B-B3C8-FF2FC4406E7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1904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A8DFC7CE-44E2-C418-DC34-40A69DD030F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429000" y="6432550"/>
            <a:ext cx="5500688" cy="3381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ko-KR" sz="1600" b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Mechanical Design Engineering</a:t>
            </a:r>
            <a:endParaRPr lang="ko-KR" altLang="en-US" sz="1400" b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날짜 개체 틀 3">
            <a:extLst>
              <a:ext uri="{FF2B5EF4-FFF2-40B4-BE49-F238E27FC236}">
                <a16:creationId xmlns:a16="http://schemas.microsoft.com/office/drawing/2014/main" id="{566DA219-7796-A5C4-C892-A7DA7B198A4C}"/>
              </a:ext>
            </a:extLst>
          </p:cNvPr>
          <p:cNvSpPr txBox="1">
            <a:spLocks/>
          </p:cNvSpPr>
          <p:nvPr userDrawn="1"/>
        </p:nvSpPr>
        <p:spPr>
          <a:xfrm>
            <a:off x="457200" y="6448425"/>
            <a:ext cx="2133600" cy="36512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9C2DC22D-1FFA-46A3-BFD3-FAF41F4CE32E}" type="datetime1">
              <a:rPr lang="ko-KR" altLang="en-US" smtClean="0"/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2023-10-26</a:t>
            </a:fld>
            <a:endParaRPr lang="ko-KR" altLang="en-US" dirty="0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B80AC698-36CC-9060-F280-688705C63796}"/>
              </a:ext>
            </a:extLst>
          </p:cNvPr>
          <p:cNvSpPr txBox="1">
            <a:spLocks/>
          </p:cNvSpPr>
          <p:nvPr userDrawn="1"/>
        </p:nvSpPr>
        <p:spPr>
          <a:xfrm>
            <a:off x="8215313" y="6427788"/>
            <a:ext cx="665162" cy="365125"/>
          </a:xfrm>
          <a:prstGeom prst="rect">
            <a:avLst/>
          </a:prstGeom>
        </p:spPr>
        <p:txBody>
          <a:bodyPr anchor="ctr"/>
          <a:lstStyle>
            <a:defPPr>
              <a:defRPr lang="ko-KR"/>
            </a:defPPr>
            <a:lvl1pPr marL="0" algn="r" defTabSz="914400" rtl="0" eaLnBrk="1" latinLnBrk="1" hangingPunct="1">
              <a:defRPr sz="1400" b="1" kern="1200">
                <a:solidFill>
                  <a:srgbClr val="0000FF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6C82F0B1-C236-43E1-8FDF-D6C15530182E}" type="slidenum">
              <a:rPr lang="ko-KR" altLang="en-US" smtClean="0"/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ko-KR" altLang="en-US" dirty="0"/>
          </a:p>
        </p:txBody>
      </p:sp>
      <p:pic>
        <p:nvPicPr>
          <p:cNvPr id="5" name="Picture 2" descr="C:\Users\ANU\Desktop\anumark(jpg)\시그니쳐(좌우조합형)_1.jpg">
            <a:extLst>
              <a:ext uri="{FF2B5EF4-FFF2-40B4-BE49-F238E27FC236}">
                <a16:creationId xmlns:a16="http://schemas.microsoft.com/office/drawing/2014/main" id="{ED28025A-A272-23FE-0311-EA12F461A29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13" y="6429375"/>
            <a:ext cx="1800225" cy="37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9">
            <a:extLst>
              <a:ext uri="{FF2B5EF4-FFF2-40B4-BE49-F238E27FC236}">
                <a16:creationId xmlns:a16="http://schemas.microsoft.com/office/drawing/2014/main" id="{3F829A8F-9271-F4CD-C108-0B29917F6AE2}"/>
              </a:ext>
            </a:extLst>
          </p:cNvPr>
          <p:cNvPicPr preferRelativeResize="0"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00" y="804863"/>
            <a:ext cx="8688388" cy="103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0">
            <a:extLst>
              <a:ext uri="{FF2B5EF4-FFF2-40B4-BE49-F238E27FC236}">
                <a16:creationId xmlns:a16="http://schemas.microsoft.com/office/drawing/2014/main" id="{CF7DF89A-5D47-96D6-DFE4-7F9A9F70D578}"/>
              </a:ext>
            </a:extLst>
          </p:cNvPr>
          <p:cNvPicPr preferRelativeResize="0">
            <a:picLocks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" y="6249988"/>
            <a:ext cx="8682038" cy="58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날짜 개체 틀 1">
            <a:extLst>
              <a:ext uri="{FF2B5EF4-FFF2-40B4-BE49-F238E27FC236}">
                <a16:creationId xmlns:a16="http://schemas.microsoft.com/office/drawing/2014/main" id="{F972120B-BA4A-8B8B-7FEB-D91FBC688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CB377E-7DAF-4E9B-9B5E-80812A1368F4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9" name="바닥글 개체 틀 2">
            <a:extLst>
              <a:ext uri="{FF2B5EF4-FFF2-40B4-BE49-F238E27FC236}">
                <a16:creationId xmlns:a16="http://schemas.microsoft.com/office/drawing/2014/main" id="{7A77CDC1-63A8-687F-1147-F322893FD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0" name="슬라이드 번호 개체 틀 3">
            <a:extLst>
              <a:ext uri="{FF2B5EF4-FFF2-40B4-BE49-F238E27FC236}">
                <a16:creationId xmlns:a16="http://schemas.microsoft.com/office/drawing/2014/main" id="{4D51602A-92DB-37B5-B413-8F83C26A5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E30E46-4814-44C0-9538-39B871DD02C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6959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050F6435-FADE-4C12-4A80-ECFF47BFF66B}"/>
              </a:ext>
            </a:extLst>
          </p:cNvPr>
          <p:cNvCxnSpPr/>
          <p:nvPr userDrawn="1"/>
        </p:nvCxnSpPr>
        <p:spPr>
          <a:xfrm>
            <a:off x="249238" y="1260475"/>
            <a:ext cx="8639175" cy="1588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64D360A-CA66-7DCC-BF88-58047E45B86A}"/>
              </a:ext>
            </a:extLst>
          </p:cNvPr>
          <p:cNvCxnSpPr/>
          <p:nvPr userDrawn="1"/>
        </p:nvCxnSpPr>
        <p:spPr>
          <a:xfrm>
            <a:off x="249238" y="3101975"/>
            <a:ext cx="8639175" cy="1588"/>
          </a:xfrm>
          <a:prstGeom prst="line">
            <a:avLst/>
          </a:prstGeom>
          <a:ln w="76200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53DC1B71-57D5-1E48-CE3F-49260F911101}"/>
              </a:ext>
            </a:extLst>
          </p:cNvPr>
          <p:cNvSpPr/>
          <p:nvPr userDrawn="1"/>
        </p:nvSpPr>
        <p:spPr>
          <a:xfrm>
            <a:off x="255588" y="1525588"/>
            <a:ext cx="8639175" cy="126047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3D3BE9A5-F512-7DA6-1550-19A9A8011A5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74675" y="6397625"/>
            <a:ext cx="2643188" cy="3381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ko-KR" sz="1600" b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Andong National University</a:t>
            </a:r>
            <a:endParaRPr lang="ko-KR" altLang="en-US" sz="1600" b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60118C53-9E08-19E4-9423-DCDD4773B054}"/>
              </a:ext>
            </a:extLst>
          </p:cNvPr>
          <p:cNvPicPr>
            <a:picLocks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" y="6357938"/>
            <a:ext cx="4318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11">
            <a:extLst>
              <a:ext uri="{FF2B5EF4-FFF2-40B4-BE49-F238E27FC236}">
                <a16:creationId xmlns:a16="http://schemas.microsoft.com/office/drawing/2014/main" id="{8A3F4456-95CC-AF19-B4C1-29D77342DDB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429000" y="6397625"/>
            <a:ext cx="5500688" cy="36988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ko-KR" b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Mechanical Design Engineering</a:t>
            </a:r>
            <a:endParaRPr lang="ko-KR" altLang="en-US" sz="1600" b="1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3352" y="1851744"/>
            <a:ext cx="8640000" cy="720000"/>
          </a:xfrm>
        </p:spPr>
        <p:txBody>
          <a:bodyPr/>
          <a:lstStyle>
            <a:lvl1pPr>
              <a:defRPr>
                <a:latin typeface="HY견고딕" pitchFamily="18" charset="-127"/>
                <a:ea typeface="HY견고딕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날짜 개체 틀 2">
            <a:extLst>
              <a:ext uri="{FF2B5EF4-FFF2-40B4-BE49-F238E27FC236}">
                <a16:creationId xmlns:a16="http://schemas.microsoft.com/office/drawing/2014/main" id="{F8134B38-F1DD-495B-6FB2-3A43B95A5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6BAF58-A85D-4C6E-9076-44AA91434E4C}" type="datetime1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10" name="바닥글 개체 틀 3">
            <a:extLst>
              <a:ext uri="{FF2B5EF4-FFF2-40B4-BE49-F238E27FC236}">
                <a16:creationId xmlns:a16="http://schemas.microsoft.com/office/drawing/2014/main" id="{DBFD7583-C706-4875-D1BB-AB5E00B80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1" name="슬라이드 번호 개체 틀 4">
            <a:extLst>
              <a:ext uri="{FF2B5EF4-FFF2-40B4-BE49-F238E27FC236}">
                <a16:creationId xmlns:a16="http://schemas.microsoft.com/office/drawing/2014/main" id="{2F38965B-296A-550B-A0CD-CC0DC330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D3CE18-94B5-4EA1-B95F-2E2D6A96ADEC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3328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28B18-B063-690C-12B7-544301D70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466489-683D-4D77-AD67-2F9248AA3982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85D40-C091-DF81-43CD-C929452D5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72F6A-0160-3C21-09B4-9A65D6694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91142A-7084-409A-B1B8-3745D9CD087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316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6A50E-9919-04D6-5620-12D583A99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D3D538-56A5-4933-971A-501167A55F7B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B9E56-CDDB-2CDF-D6EE-3EA858FA0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10753-672C-FD2F-0AB0-5145988AE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132056-4B56-40EE-9C08-5E075F2BE46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059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2AEA351-9ED7-63C9-77B6-BC9B9C7BC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31041A-6C0F-440D-A87E-42E79322889F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D4E73FE-4F04-E34C-6393-879CB79DD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9B774D7-43A3-CB9A-806F-1B8CA72D6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D943C4-24E5-4129-B750-75154EDD694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838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24F82F4-3E26-8F71-3BDB-AD79E15F0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DAC1C5-EC44-4959-A0EE-52A5ECA2F1A6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E2D3C61-FDEA-BA2E-B733-9A3B130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6B4AEEB-A556-8882-9457-746AEC365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F8CCAA-A9A2-410D-89E4-E6961E04B1AE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515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E1B4D41-87E3-2A22-5C13-266E1CA77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A5D0FA-464D-4FF6-9B40-2B3CCC8B7F88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48CBF2-C44C-2324-780F-AEF899A19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658AAAB-574D-EC3D-4A68-B7C857069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A7531A-3D63-467E-B519-9BD53731CE45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886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5DD898E-5D77-7AAB-3FCC-9EF16CFCC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6676E6-AF45-41AF-9BDD-6558CC164AEE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2FBDDAF-954C-EC8A-ACAD-11652489D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39AA141-7C96-C0C6-101F-B419612A1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37994B-BD12-4BF7-B25E-BD9988FB5DF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533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2709914-FF71-0094-7149-C3A581C9E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09F5E8-E7C2-4617-A29B-9C7B735F6E7D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7A07F9D-2B78-9F48-0C44-D39542B13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2D0B787-7C59-9744-5686-89F242A63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2D0D19-79BF-4CA7-B696-424C5F0909D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336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altLang="ko-KR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F202508-015F-EAB8-AC4E-793258BE2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BEFDAF-A9E1-4DB4-81E3-5CE833C1F32A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7A611AC-FA09-E25F-446B-22436B8A8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F85AEAB-9E41-C544-6AFE-1F664EEDD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3B8933-79FF-47E8-BFEA-E0A67854C4E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371836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30000"/>
                <a:lumOff val="70000"/>
              </a:schemeClr>
            </a:gs>
            <a:gs pos="90000">
              <a:schemeClr val="bg1"/>
            </a:gs>
            <a:gs pos="20000">
              <a:schemeClr val="bg1"/>
            </a:gs>
            <a:gs pos="100000">
              <a:schemeClr val="accent1">
                <a:lumMod val="60000"/>
                <a:lumOff val="4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A833DDD-EDD2-2AFE-897B-AF403B7977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CB6D4A4-1920-E5DF-01A5-F1EA7DA057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1DE08-E14C-8527-8078-30CF2617CD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8894DDB7-FAE8-4B4A-A71C-B862DA9F07EF}" type="datetimeFigureOut">
              <a:rPr lang="ko-KR" altLang="en-US"/>
              <a:pPr>
                <a:defRPr/>
              </a:pPr>
              <a:t>2023-10-26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86E2F8-D06D-7052-F2FD-537DEEF92A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E06DA-6486-2736-7E5C-4621DDF776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5FB4E757-06C8-4222-809A-4E9DE82FFF3F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51" r:id="rId13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3.xml"  /><Relationship Id="rId3" Type="http://schemas.openxmlformats.org/officeDocument/2006/relationships/image" Target="../media/image4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image" Target="../media/image5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Relationship Id="rId5" Type="http://schemas.openxmlformats.org/officeDocument/2006/relationships/image" Target="../media/image9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image" Target="../media/image10.png"  /><Relationship Id="rId3" Type="http://schemas.openxmlformats.org/officeDocument/2006/relationships/image" Target="../media/image11.png"  /><Relationship Id="rId4" Type="http://schemas.openxmlformats.org/officeDocument/2006/relationships/image" Target="../media/image12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video" Target="../media/media1.mp4"  /><Relationship Id="rId3" Type="http://schemas.openxmlformats.org/officeDocument/2006/relationships/slideLayout" Target="../slideLayouts/slideLayout12.xml"  /><Relationship Id="rId4" Type="http://schemas.openxmlformats.org/officeDocument/2006/relationships/image" Target="../media/image13.png"  /><Relationship Id="rId5" Type="http://schemas.openxmlformats.org/officeDocument/2006/relationships/image" Target="../media/image1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image" Target="../media/image15.png"  /><Relationship Id="rId3" Type="http://schemas.openxmlformats.org/officeDocument/2006/relationships/image" Target="../media/image16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제목 2"/>
          <p:cNvSpPr>
            <a:spLocks noGrp="1" noChangeArrowheads="1"/>
          </p:cNvSpPr>
          <p:nvPr>
            <p:ph type="title" idx="0"/>
          </p:nvPr>
        </p:nvSpPr>
        <p:spPr>
          <a:xfrm>
            <a:off x="249238" y="1535113"/>
            <a:ext cx="8639175" cy="1241425"/>
          </a:xfrm>
        </p:spPr>
        <p:txBody>
          <a:bodyPr/>
          <a:lstStyle/>
          <a:p>
            <a:pPr algn="ctr" eaLnBrk="1" hangingPunct="1">
              <a:defRPr/>
            </a:pPr>
            <a:r>
              <a:rPr lang="ko-KR" altLang="en-US" sz="3200" b="1">
                <a:latin typeface="Times New Roman"/>
                <a:ea typeface="HY견고딕"/>
                <a:cs typeface="Times New Roman"/>
              </a:rPr>
              <a:t>캡스톤</a:t>
            </a:r>
            <a:r>
              <a:rPr lang="en-US" altLang="ko-KR" sz="3200" b="1">
                <a:latin typeface="Times New Roman"/>
                <a:ea typeface="HY견고딕"/>
                <a:cs typeface="Times New Roman"/>
              </a:rPr>
              <a:t> 10</a:t>
            </a:r>
            <a:r>
              <a:rPr lang="ko-KR" altLang="en-US" sz="3200" b="1">
                <a:latin typeface="Times New Roman"/>
                <a:ea typeface="HY견고딕"/>
                <a:cs typeface="Times New Roman"/>
              </a:rPr>
              <a:t>주차 발표</a:t>
            </a:r>
            <a:endParaRPr lang="ko-KR" altLang="en-US" sz="3200" b="1">
              <a:latin typeface="Times New Roman"/>
              <a:ea typeface="HY견고딕"/>
              <a:cs typeface="Times New Roman"/>
            </a:endParaRPr>
          </a:p>
        </p:txBody>
      </p:sp>
      <p:sp>
        <p:nvSpPr>
          <p:cNvPr id="6147" name="TextBox 3">
            <a:extLst>
              <a:ext uri="{FF2B5EF4-FFF2-40B4-BE49-F238E27FC236}">
                <a16:creationId xmlns:a16="http://schemas.microsoft.com/office/drawing/2014/main" id="{C3B2EA4F-FCCE-51ED-DC97-BA8EFD9D43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200" y="3421063"/>
            <a:ext cx="72009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2000" u="sng" dirty="0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AD(</a:t>
            </a:r>
            <a:r>
              <a:rPr lang="ko-KR" altLang="en-US" sz="2000" u="sng" dirty="0" err="1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김관우</a:t>
            </a:r>
            <a:r>
              <a:rPr lang="en-US" altLang="ko-KR" sz="2000" u="sng" dirty="0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, </a:t>
            </a:r>
            <a:r>
              <a:rPr lang="ko-KR" altLang="en-US" sz="2000" u="sng" dirty="0" err="1" smtClean="0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유환지</a:t>
            </a:r>
            <a:r>
              <a:rPr lang="en-US" altLang="ko-KR" sz="2000" u="sng" dirty="0" smtClean="0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, </a:t>
            </a:r>
            <a:r>
              <a:rPr lang="ko-KR" altLang="en-US" sz="2000" u="sng" dirty="0" err="1" smtClean="0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김언창</a:t>
            </a:r>
            <a:r>
              <a:rPr lang="en-US" altLang="ko-KR" sz="2000" u="sng" dirty="0" smtClean="0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, </a:t>
            </a:r>
            <a:r>
              <a:rPr lang="ko-KR" altLang="en-US" sz="2000" u="sng" dirty="0" err="1" smtClean="0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주영준</a:t>
            </a:r>
            <a:r>
              <a:rPr lang="en-US" altLang="ko-KR" sz="2000" u="sng" dirty="0" smtClean="0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, </a:t>
            </a:r>
            <a:r>
              <a:rPr lang="ko-KR" altLang="en-US" sz="2000" u="sng" dirty="0" err="1" smtClean="0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이형찬</a:t>
            </a:r>
            <a:r>
              <a:rPr lang="en-US" altLang="ko-KR" sz="2000" u="sng" dirty="0" smtClean="0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)</a:t>
            </a:r>
            <a:endParaRPr lang="en-US" altLang="ko-KR" sz="2400" b="1" dirty="0">
              <a:latin typeface="Arial" panose="020B0604020202020204" pitchFamily="34" charset="0"/>
              <a:ea typeface="굴림" panose="020B0600000101010101" pitchFamily="34" charset="-127"/>
              <a:cs typeface="Arial" panose="020B0604020202020204" pitchFamily="34" charset="0"/>
            </a:endParaRPr>
          </a:p>
        </p:txBody>
      </p:sp>
      <p:sp>
        <p:nvSpPr>
          <p:cNvPr id="6148" name="TextBox 7">
            <a:extLst>
              <a:ext uri="{FF2B5EF4-FFF2-40B4-BE49-F238E27FC236}">
                <a16:creationId xmlns:a16="http://schemas.microsoft.com/office/drawing/2014/main" id="{8FA79CC4-E374-9208-AAE6-0AC53E4061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5200" y="5386388"/>
            <a:ext cx="72009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latinLnBrk="0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2000">
                <a:latin typeface="Arial" panose="020B0604020202020204" pitchFamily="34" charset="0"/>
                <a:ea typeface="굴림" panose="020B0600000101010101" pitchFamily="34" charset="-127"/>
                <a:cs typeface="Arial" panose="020B0604020202020204" pitchFamily="34" charset="0"/>
              </a:rPr>
              <a:t>Supervisor: Prof. </a:t>
            </a:r>
            <a:r>
              <a:rPr lang="en-US" altLang="ko-KR" sz="2000">
                <a:latin typeface="Arial" panose="020B0604020202020204" pitchFamily="34" charset="0"/>
                <a:ea typeface="HY견고딕" panose="02030600000101010101" pitchFamily="18" charset="-127"/>
                <a:cs typeface="Arial" panose="020B0604020202020204" pitchFamily="34" charset="0"/>
              </a:rPr>
              <a:t>Sang-Heon Lee</a:t>
            </a:r>
            <a:endParaRPr lang="en-US" altLang="ko-KR" sz="2000">
              <a:latin typeface="Arial" panose="020B0604020202020204" pitchFamily="34" charset="0"/>
              <a:ea typeface="굴림" panose="020B0600000101010101" pitchFamily="34" charset="-127"/>
              <a:cs typeface="Arial" panose="020B0604020202020204" pitchFamily="34" charset="0"/>
            </a:endParaRPr>
          </a:p>
        </p:txBody>
      </p:sp>
      <p:pic>
        <p:nvPicPr>
          <p:cNvPr id="6149" name="Picture 49" descr="C:\Users\ANU\Desktop\엠블렘마크(원).jpg">
            <a:extLst>
              <a:ext uri="{FF2B5EF4-FFF2-40B4-BE49-F238E27FC236}">
                <a16:creationId xmlns:a16="http://schemas.microsoft.com/office/drawing/2014/main" id="{27E51DE1-110B-88F0-2470-13B2103AD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" t="536"/>
          <a:stretch>
            <a:fillRect/>
          </a:stretch>
        </p:blipFill>
        <p:spPr bwMode="auto">
          <a:xfrm>
            <a:off x="6659563" y="476250"/>
            <a:ext cx="696912" cy="695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50" name="TextBox 5">
            <a:extLst>
              <a:ext uri="{FF2B5EF4-FFF2-40B4-BE49-F238E27FC236}">
                <a16:creationId xmlns:a16="http://schemas.microsoft.com/office/drawing/2014/main" id="{CE44C680-B0E8-C4AF-2721-0728A9A95C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2950" y="590550"/>
            <a:ext cx="18129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defTabSz="4730750"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365375" indent="-228600" defTabSz="4730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730750" indent="-228600" defTabSz="4730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7097713" indent="-228600" defTabSz="4730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9463088" indent="-228600" defTabSz="4730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920288" indent="-228600" defTabSz="47307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10377488" indent="-228600" defTabSz="47307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834688" indent="-228600" defTabSz="47307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1291888" indent="-228600" defTabSz="473075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1200" b="1">
                <a:solidFill>
                  <a:srgbClr val="0000FF"/>
                </a:solidFill>
                <a:latin typeface="Times New Roman" panose="02020603050405020304" pitchFamily="18" charset="0"/>
                <a:ea typeface="HY견고딕" panose="02030600000101010101" pitchFamily="18" charset="-127"/>
                <a:cs typeface="Times New Roman" panose="02020603050405020304" pitchFamily="18" charset="0"/>
              </a:rPr>
              <a:t>Andong National University</a:t>
            </a:r>
            <a:endParaRPr lang="ko-KR" altLang="en-US" sz="1200" b="1">
              <a:solidFill>
                <a:srgbClr val="0000FF"/>
              </a:solidFill>
              <a:latin typeface="Times New Roman" panose="02020603050405020304" pitchFamily="18" charset="0"/>
              <a:ea typeface="HY견고딕" panose="0203060000010101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370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Tm="2375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7791" y="188640"/>
            <a:ext cx="3408399" cy="57145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buNone/>
              <a:defRPr/>
            </a:pPr>
            <a:r>
              <a:rPr lang="ko-KR" altLang="en-US" sz="3200" b="1" i="1">
                <a:latin typeface="HY견고딕"/>
                <a:ea typeface="HY견고딕"/>
                <a:cs typeface="Calibri"/>
              </a:rPr>
              <a:t>에러 확인 및 해결</a:t>
            </a:r>
            <a:endParaRPr lang="ko-KR" altLang="en-US" sz="3200" b="1" i="1">
              <a:latin typeface="HY견고딕"/>
              <a:ea typeface="HY견고딕"/>
              <a:cs typeface="Calibri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048032" y="1389230"/>
            <a:ext cx="5708476" cy="130755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  <a:defRPr/>
            </a:pPr>
            <a:r>
              <a:rPr lang="en-US" altLang="ko-KR" sz="1600"/>
              <a:t>1.</a:t>
            </a:r>
            <a:r>
              <a:rPr lang="ko-KR" altLang="en-US" sz="1600"/>
              <a:t> rosserial_python 패키지의 serial_node.py 실행 오류</a:t>
            </a:r>
            <a:endParaRPr lang="ko-KR" altLang="en-US" sz="1600"/>
          </a:p>
          <a:p>
            <a:pPr marL="0" indent="0">
              <a:buNone/>
              <a:defRPr/>
            </a:pPr>
            <a:endParaRPr lang="ko-KR" altLang="en-US" sz="1600"/>
          </a:p>
          <a:p>
            <a:pPr marL="0" indent="0">
              <a:buNone/>
              <a:defRPr/>
            </a:pPr>
            <a:r>
              <a:rPr lang="en-US" altLang="ko-KR" sz="1600"/>
              <a:t>2.</a:t>
            </a:r>
            <a:r>
              <a:rPr lang="ko-KR" altLang="en-US" sz="1600"/>
              <a:t> </a:t>
            </a:r>
            <a:r>
              <a:rPr lang="en-US" altLang="ko-KR" sz="1600"/>
              <a:t>localization_data_pub </a:t>
            </a:r>
            <a:r>
              <a:rPr lang="ko-KR" altLang="en-US" sz="1600"/>
              <a:t>패키지의 </a:t>
            </a:r>
            <a:r>
              <a:rPr lang="en-US" altLang="ko-KR" sz="1600"/>
              <a:t>ekf_odom_pub</a:t>
            </a:r>
            <a:r>
              <a:rPr lang="ko-KR" altLang="en-US" sz="1600"/>
              <a:t> 실행 오류</a:t>
            </a:r>
            <a:endParaRPr lang="ko-KR" altLang="en-US" sz="1600"/>
          </a:p>
          <a:p>
            <a:pPr marL="0" indent="0">
              <a:buNone/>
              <a:defRPr/>
            </a:pPr>
            <a:endParaRPr lang="en-US" altLang="ko-KR" sz="1600"/>
          </a:p>
          <a:p>
            <a:pPr marL="0" indent="0">
              <a:buNone/>
              <a:defRPr/>
            </a:pPr>
            <a:r>
              <a:rPr lang="en-US" altLang="ko-KR" sz="1600"/>
              <a:t>3.</a:t>
            </a:r>
            <a:r>
              <a:rPr lang="ko-KR" altLang="en-US" sz="1600"/>
              <a:t> </a:t>
            </a:r>
            <a:r>
              <a:rPr lang="en-US" altLang="ko-KR" sz="1600"/>
              <a:t>robot_pose_ekf </a:t>
            </a:r>
            <a:r>
              <a:rPr lang="ko-KR" altLang="en-US" sz="1600"/>
              <a:t>패키지의 </a:t>
            </a:r>
            <a:r>
              <a:rPr lang="en-US" altLang="ko-KR" sz="1600"/>
              <a:t>robot_pose_ekf</a:t>
            </a:r>
            <a:r>
              <a:rPr lang="ko-KR" altLang="en-US" sz="1600"/>
              <a:t> 실행 오류</a:t>
            </a:r>
            <a:endParaRPr lang="ko-KR" altLang="en-US" sz="1600"/>
          </a:p>
        </p:txBody>
      </p:sp>
      <p:sp>
        <p:nvSpPr>
          <p:cNvPr id="29" name="TextBox 28"/>
          <p:cNvSpPr txBox="1"/>
          <p:nvPr/>
        </p:nvSpPr>
        <p:spPr>
          <a:xfrm>
            <a:off x="255845" y="1024172"/>
            <a:ext cx="87085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/>
              <a:buChar char="l"/>
              <a:defRPr/>
            </a:pPr>
            <a:r>
              <a:rPr lang="ko-KR" altLang="en-US" sz="1600">
                <a:solidFill>
                  <a:srgbClr val="000000"/>
                </a:solidFill>
                <a:latin typeface="맑은 고딕"/>
              </a:rPr>
              <a:t>에러 확인</a:t>
            </a:r>
            <a:endParaRPr lang="en-US" altLang="ko-KR" sz="1600">
              <a:solidFill>
                <a:srgbClr val="000000"/>
              </a:solidFill>
              <a:latin typeface="맑은 고딕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5845" y="1389230"/>
            <a:ext cx="2630270" cy="1314300"/>
          </a:xfrm>
          <a:prstGeom prst="rect">
            <a:avLst/>
          </a:prstGeom>
        </p:spPr>
      </p:pic>
      <p:sp>
        <p:nvSpPr>
          <p:cNvPr id="36" name="TextBox 28"/>
          <p:cNvSpPr txBox="1"/>
          <p:nvPr/>
        </p:nvSpPr>
        <p:spPr>
          <a:xfrm>
            <a:off x="255845" y="2805149"/>
            <a:ext cx="8708510" cy="338554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/>
              <a:buChar char="l"/>
              <a:defRPr/>
            </a:pPr>
            <a:r>
              <a: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</a:rPr>
              <a:t>에러 해결</a:t>
            </a: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7" name=""/>
          <p:cNvSpPr/>
          <p:nvPr/>
        </p:nvSpPr>
        <p:spPr>
          <a:xfrm>
            <a:off x="255845" y="3153228"/>
            <a:ext cx="6255294" cy="292181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p>
            <a:pPr algn="l">
              <a:defRPr/>
            </a:pPr>
            <a:r>
              <a:rPr xmlns:mc="http://schemas.openxmlformats.org/markup-compatibility/2006" xmlns:hp="http://schemas.haansoft.com/office/presentation/8.0" lang="en-US" altLang="ko-KR" sz="16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1.</a:t>
            </a:r>
            <a:r>
              <a:rPr xmlns:mc="http://schemas.openxmlformats.org/markup-compatibility/2006" xmlns:hp="http://schemas.haansoft.com/office/presentation/8.0" lang="ko-KR" altLang="en-US" sz="16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 </a:t>
            </a:r>
            <a:r>
              <a:rPr xmlns:mc="http://schemas.openxmlformats.org/markup-compatibility/2006" xmlns:hp="http://schemas.haansoft.com/office/presentation/8.0" sz="16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rosserial_python 패키지의 serial_node.py 실행 오류 해결</a:t>
            </a:r>
            <a:endParaRPr xmlns:mc="http://schemas.openxmlformats.org/markup-compatibility/2006" xmlns:hp="http://schemas.haansoft.com/office/presentation/8.0" sz="16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199920" indent="-199920" algn="l">
              <a:buFont typeface="Arial"/>
              <a:buChar char="•"/>
              <a:defRPr/>
            </a:pPr>
            <a:r>
              <a:rPr xmlns:mc="http://schemas.openxmlformats.org/markup-compatibility/2006" xmlns:hp="http://schemas.haansoft.com/office/presentation/8.0" sz="14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ROS 패키지 및 의존성을 업데이트</a:t>
            </a:r>
            <a:endParaRPr xmlns:mc="http://schemas.openxmlformats.org/markup-compatibility/2006" xmlns:hp="http://schemas.haansoft.com/office/presentation/8.0" sz="14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199920" indent="-199920" algn="l">
              <a:buFont typeface="Arial"/>
              <a:buChar char="•"/>
              <a:defRPr/>
            </a:pPr>
            <a:r>
              <a:rPr xmlns:mc="http://schemas.openxmlformats.org/markup-compatibility/2006" xmlns:hp="http://schemas.haansoft.com/office/presentation/8.0" sz="14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Python 환경 및 ROS 환경 설정 확인</a:t>
            </a:r>
            <a:endParaRPr xmlns:mc="http://schemas.openxmlformats.org/markup-compatibility/2006" xmlns:hp="http://schemas.haansoft.com/office/presentation/8.0" sz="14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199920" indent="-199920" algn="l">
              <a:buFont typeface="Arial"/>
              <a:buChar char="•"/>
              <a:defRPr/>
            </a:pPr>
            <a:r>
              <a:rPr xmlns:mc="http://schemas.openxmlformats.org/markup-compatibility/2006" xmlns:hp="http://schemas.haansoft.com/office/presentation/8.0" sz="14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rosserial_python 패키지의 버전 및 설정 확인</a:t>
            </a:r>
            <a:endParaRPr xmlns:mc="http://schemas.openxmlformats.org/markup-compatibility/2006" xmlns:hp="http://schemas.haansoft.com/office/presentation/8.0" sz="14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0" indent="0" algn="l">
              <a:buFont typeface="Arial"/>
              <a:buNone/>
              <a:defRPr/>
            </a:pPr>
            <a:endParaRPr xmlns:mc="http://schemas.openxmlformats.org/markup-compatibility/2006" xmlns:hp="http://schemas.haansoft.com/office/presentation/8.0" lang="en-US" altLang="ko-KR" sz="6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0" indent="0" algn="l"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lang="en-US" altLang="ko-KR" sz="16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2.</a:t>
            </a:r>
            <a:r>
              <a:rPr xmlns:mc="http://schemas.openxmlformats.org/markup-compatibility/2006" xmlns:hp="http://schemas.haansoft.com/office/presentation/8.0" lang="ko-KR" altLang="en-US" sz="16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 localization_data_pub 패키지의 ekf_odom_pub 실행 오류 해결</a:t>
            </a:r>
            <a:endParaRPr xmlns:mc="http://schemas.openxmlformats.org/markup-compatibility/2006" xmlns:hp="http://schemas.haansoft.com/office/presentation/8.0" lang="ko-KR" altLang="en-US" sz="16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199920" indent="-199920" algn="l">
              <a:buFont typeface="Arial"/>
              <a:buChar char="•"/>
              <a:defRPr/>
            </a:pPr>
            <a:r>
              <a:rPr xmlns:mc="http://schemas.openxmlformats.org/markup-compatibility/2006" xmlns:hp="http://schemas.haansoft.com/office/presentation/8.0" lang="ko-KR" altLang="en-US" sz="14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필요한 라이브러리 및 의존성 설치</a:t>
            </a:r>
            <a:endParaRPr xmlns:mc="http://schemas.openxmlformats.org/markup-compatibility/2006" xmlns:hp="http://schemas.haansoft.com/office/presentation/8.0" lang="ko-KR" altLang="en-US" sz="14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199920" indent="-199920" algn="l">
              <a:buFont typeface="Arial"/>
              <a:buChar char="•"/>
              <a:defRPr/>
            </a:pPr>
            <a:r>
              <a:rPr xmlns:mc="http://schemas.openxmlformats.org/markup-compatibility/2006" xmlns:hp="http://schemas.haansoft.com/office/presentation/8.0" lang="ko-KR" altLang="en-US" sz="14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ROS 마스터 설정 및 노드 설정 확인</a:t>
            </a:r>
            <a:endParaRPr xmlns:mc="http://schemas.openxmlformats.org/markup-compatibility/2006" xmlns:hp="http://schemas.haansoft.com/office/presentation/8.0" lang="ko-KR" altLang="en-US" sz="14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199920" indent="-199920" algn="l">
              <a:buFont typeface="Arial"/>
              <a:buChar char="•"/>
              <a:defRPr/>
            </a:pPr>
            <a:r>
              <a:rPr xmlns:mc="http://schemas.openxmlformats.org/markup-compatibility/2006" xmlns:hp="http://schemas.haansoft.com/office/presentation/8.0" lang="ko-KR" altLang="en-US" sz="14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토픽 및 메시지 유효성 검사</a:t>
            </a:r>
            <a:endParaRPr xmlns:mc="http://schemas.openxmlformats.org/markup-compatibility/2006" xmlns:hp="http://schemas.haansoft.com/office/presentation/8.0" lang="ko-KR" altLang="en-US" sz="14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0" indent="0" algn="l">
              <a:buFont typeface="Arial"/>
              <a:buNone/>
              <a:defRPr/>
            </a:pPr>
            <a:endParaRPr xmlns:mc="http://schemas.openxmlformats.org/markup-compatibility/2006" xmlns:hp="http://schemas.haansoft.com/office/presentation/8.0" lang="ko-KR" altLang="en-US" sz="6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0" indent="0" algn="l"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lang="en-US" altLang="ko-KR" sz="16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3.robot_pose_ekf 패키지의 robot_pose_ekf 실행 오류 해결</a:t>
            </a:r>
            <a:endParaRPr xmlns:mc="http://schemas.openxmlformats.org/markup-compatibility/2006" xmlns:hp="http://schemas.haansoft.com/office/presentation/8.0" lang="en-US" altLang="ko-KR" sz="16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199920" indent="-199920" algn="l">
              <a:buFont typeface="Arial"/>
              <a:buChar char="•"/>
              <a:defRPr/>
            </a:pPr>
            <a:r>
              <a:rPr xmlns:mc="http://schemas.openxmlformats.org/markup-compatibility/2006" xmlns:hp="http://schemas.haansoft.com/office/presentation/8.0" lang="en-US" altLang="ko-KR" sz="14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필요한 라이브러리 및 의존성 설치</a:t>
            </a:r>
            <a:endParaRPr xmlns:mc="http://schemas.openxmlformats.org/markup-compatibility/2006" xmlns:hp="http://schemas.haansoft.com/office/presentation/8.0" lang="en-US" altLang="ko-KR" sz="14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199920" indent="-199920" algn="l">
              <a:buFont typeface="Arial"/>
              <a:buChar char="•"/>
              <a:defRPr/>
            </a:pPr>
            <a:r>
              <a:rPr xmlns:mc="http://schemas.openxmlformats.org/markup-compatibility/2006" xmlns:hp="http://schemas.haansoft.com/office/presentation/8.0" lang="en-US" altLang="ko-KR" sz="14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ROS 마스터 설정 및 노드 설정 확인</a:t>
            </a:r>
            <a:endParaRPr xmlns:mc="http://schemas.openxmlformats.org/markup-compatibility/2006" xmlns:hp="http://schemas.haansoft.com/office/presentation/8.0" lang="en-US" altLang="ko-KR" sz="14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  <a:p>
            <a:pPr marL="199920" indent="-199920" algn="l">
              <a:buFont typeface="Arial"/>
              <a:buChar char="•"/>
              <a:defRPr/>
            </a:pPr>
            <a:r>
              <a:rPr xmlns:mc="http://schemas.openxmlformats.org/markup-compatibility/2006" xmlns:hp="http://schemas.haansoft.com/office/presentation/8.0" lang="en-US" altLang="ko-KR" sz="1400" b="0" i="0" strike="noStrike" mc:Ignorable="hp" hp:hslEmbossed="0">
                <a:solidFill>
                  <a:srgbClr val="000000">
                    <a:alpha val="100000"/>
                  </a:srgbClr>
                </a:solidFill>
                <a:latin typeface="맑은 고딕"/>
                <a:ea typeface="맑은 고딕"/>
              </a:rPr>
              <a:t>로봇 위치 및 센서 데이터 확인</a:t>
            </a:r>
            <a:endParaRPr xmlns:mc="http://schemas.openxmlformats.org/markup-compatibility/2006" xmlns:hp="http://schemas.haansoft.com/office/presentation/8.0" lang="en-US" altLang="ko-KR" sz="1400" b="0" i="0" strike="noStrike" mc:Ignorable="hp" hp:hslEmbossed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38" name="직사각형 6"/>
          <p:cNvSpPr/>
          <p:nvPr/>
        </p:nvSpPr>
        <p:spPr>
          <a:xfrm>
            <a:off x="6511138" y="2974426"/>
            <a:ext cx="2245369" cy="3007542"/>
          </a:xfrm>
          <a:prstGeom prst="rect">
            <a:avLst/>
          </a:prstGeom>
          <a:ln>
            <a:solidFill>
              <a:srgbClr val="5b9bd5">
                <a:alpha val="100000"/>
              </a:srgbClr>
            </a:solidFill>
          </a:ln>
        </p:spPr>
        <p:txBody>
          <a:bodyPr wrap="square">
            <a:spAutoFit/>
          </a:bodyPr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ctr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정상 작동 사진</a:t>
            </a: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016046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7791" y="188640"/>
            <a:ext cx="233108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buNone/>
              <a:defRPr/>
            </a:pPr>
            <a:r>
              <a:rPr lang="ko-KR" altLang="en-US" sz="3200" b="1" i="1" dirty="0" smtClean="0">
                <a:latin typeface="HY견고딕"/>
                <a:ea typeface="HY견고딕"/>
                <a:cs typeface="Calibri"/>
              </a:rPr>
              <a:t>배터리 충전</a:t>
            </a:r>
            <a:endParaRPr lang="ko-KR" altLang="en-US" sz="3200" b="1" i="1" dirty="0">
              <a:latin typeface="HY견고딕"/>
              <a:ea typeface="HY견고딕"/>
              <a:cs typeface="Calibri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91" y="1391078"/>
            <a:ext cx="3492565" cy="1237819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397791" y="955099"/>
            <a:ext cx="3492565" cy="3693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1800" b="1" i="0" u="none" strike="noStrike" kern="1200" cap="none" spc="0" normalizeH="0" baseline="0" dirty="0" smtClean="0">
                <a:solidFill>
                  <a:srgbClr val="000000"/>
                </a:solidFill>
                <a:latin typeface="굴림"/>
                <a:ea typeface="굴림"/>
              </a:rPr>
              <a:t>충전 배터리</a:t>
            </a:r>
            <a:endParaRPr kumimoji="0" lang="en-US" altLang="ko-KR" sz="1800" b="1" i="0" u="none" strike="noStrike" kern="1200" cap="none" spc="0" normalizeH="0" baseline="0" dirty="0">
              <a:solidFill>
                <a:srgbClr val="000000"/>
              </a:solidFill>
              <a:latin typeface="굴림"/>
              <a:ea typeface="굴림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97791" y="2762191"/>
            <a:ext cx="28280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rgbClr val="000000"/>
                </a:solidFill>
                <a:latin typeface="dotum" panose="020B0600000101010101" pitchFamily="50" charset="-127"/>
                <a:ea typeface="dotum" panose="020B0600000101010101" pitchFamily="50" charset="-127"/>
              </a:rPr>
              <a:t>12000mA (</a:t>
            </a:r>
            <a:r>
              <a:rPr lang="en-US" altLang="ko-KR" sz="1400" b="1" dirty="0" smtClean="0">
                <a:solidFill>
                  <a:srgbClr val="000000"/>
                </a:solidFill>
                <a:latin typeface="dotum" panose="020B0600000101010101" pitchFamily="50" charset="-127"/>
                <a:ea typeface="dotum" panose="020B0600000101010101" pitchFamily="50" charset="-127"/>
              </a:rPr>
              <a:t>12.6V</a:t>
            </a:r>
            <a:r>
              <a:rPr lang="en-US" altLang="ko-KR" sz="1400" b="1" dirty="0">
                <a:solidFill>
                  <a:srgbClr val="000000"/>
                </a:solidFill>
                <a:latin typeface="dotum" panose="020B0600000101010101" pitchFamily="50" charset="-127"/>
                <a:ea typeface="dotum" panose="020B0600000101010101" pitchFamily="50" charset="-127"/>
              </a:rPr>
              <a:t>, </a:t>
            </a:r>
            <a:r>
              <a:rPr lang="en-US" altLang="ko-KR" sz="1400" b="1" dirty="0" smtClean="0">
                <a:solidFill>
                  <a:srgbClr val="000000"/>
                </a:solidFill>
                <a:latin typeface="dotum" panose="020B0600000101010101" pitchFamily="50" charset="-127"/>
                <a:ea typeface="dotum" panose="020B0600000101010101" pitchFamily="50" charset="-127"/>
              </a:rPr>
              <a:t>3S1P</a:t>
            </a:r>
            <a:r>
              <a:rPr lang="en-US" altLang="ko-KR" sz="1400" b="1" dirty="0">
                <a:solidFill>
                  <a:srgbClr val="000000"/>
                </a:solidFill>
                <a:latin typeface="dotum" panose="020B0600000101010101" pitchFamily="50" charset="-127"/>
                <a:ea typeface="dotum" panose="020B0600000101010101" pitchFamily="50" charset="-127"/>
              </a:rPr>
              <a:t>, 100C)</a:t>
            </a:r>
            <a:endParaRPr lang="ko-KR" altLang="en-US" sz="1400" dirty="0"/>
          </a:p>
        </p:txBody>
      </p:sp>
      <p:sp>
        <p:nvSpPr>
          <p:cNvPr id="28" name="직사각형 27"/>
          <p:cNvSpPr/>
          <p:nvPr/>
        </p:nvSpPr>
        <p:spPr>
          <a:xfrm>
            <a:off x="4273212" y="1532933"/>
            <a:ext cx="464422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1400" dirty="0" smtClean="0"/>
              <a:t>전류는 충전 전류가 배터리 전류 보다 높지만 않으면</a:t>
            </a:r>
            <a:endParaRPr lang="en-US" altLang="ko-KR" sz="1400" dirty="0"/>
          </a:p>
          <a:p>
            <a:r>
              <a:rPr lang="ko-KR" altLang="en-US" sz="1400" dirty="0" smtClean="0"/>
              <a:t>충전 가능하다 파악</a:t>
            </a:r>
            <a:endParaRPr lang="en-US" altLang="ko-KR" sz="1400" dirty="0"/>
          </a:p>
          <a:p>
            <a:endParaRPr lang="en-US" altLang="ko-KR" sz="1400" dirty="0" smtClean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1400" dirty="0" smtClean="0"/>
              <a:t>충전 전류 </a:t>
            </a:r>
            <a:r>
              <a:rPr lang="en-US" altLang="ko-KR" sz="1400" dirty="0" smtClean="0"/>
              <a:t>5.0A, </a:t>
            </a:r>
            <a:r>
              <a:rPr lang="ko-KR" altLang="en-US" sz="1400" dirty="0" smtClean="0"/>
              <a:t>전압 배터리</a:t>
            </a:r>
            <a:r>
              <a:rPr lang="en-US" altLang="ko-KR" sz="1400" dirty="0" smtClean="0"/>
              <a:t>(3S) 11.1V</a:t>
            </a:r>
            <a:r>
              <a:rPr lang="ko-KR" altLang="en-US" sz="1400" dirty="0" smtClean="0"/>
              <a:t>에 맞추어 설정</a:t>
            </a:r>
            <a:endParaRPr lang="en-US" altLang="ko-KR" sz="1400" dirty="0" smtClean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695218" y="3203162"/>
            <a:ext cx="1714731" cy="2653548"/>
          </a:xfrm>
          <a:prstGeom prst="rect">
            <a:avLst/>
          </a:prstGeom>
        </p:spPr>
      </p:pic>
      <p:sp>
        <p:nvSpPr>
          <p:cNvPr id="32" name="직사각형 31"/>
          <p:cNvSpPr/>
          <p:nvPr/>
        </p:nvSpPr>
        <p:spPr>
          <a:xfrm>
            <a:off x="397790" y="3203262"/>
            <a:ext cx="3492565" cy="36933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indent="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lang="ko-KR" altLang="en-US" b="1" dirty="0" smtClean="0">
                <a:solidFill>
                  <a:srgbClr val="000000"/>
                </a:solidFill>
                <a:latin typeface="굴림"/>
                <a:ea typeface="굴림"/>
              </a:rPr>
              <a:t>배터리 충전 실행</a:t>
            </a:r>
            <a:endParaRPr kumimoji="0" lang="en-US" altLang="ko-KR" sz="1800" b="1" i="0" u="none" strike="noStrike" kern="1200" cap="none" spc="0" normalizeH="0" baseline="0" dirty="0">
              <a:solidFill>
                <a:srgbClr val="000000"/>
              </a:solidFill>
              <a:latin typeface="굴림"/>
              <a:ea typeface="굴림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6526950" y="3184009"/>
            <a:ext cx="1728294" cy="2674536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867471" y="3203382"/>
            <a:ext cx="1713811" cy="2653170"/>
          </a:xfrm>
          <a:prstGeom prst="rect">
            <a:avLst/>
          </a:prstGeom>
        </p:spPr>
      </p:pic>
      <p:sp>
        <p:nvSpPr>
          <p:cNvPr id="35" name="직사각형 34"/>
          <p:cNvSpPr/>
          <p:nvPr/>
        </p:nvSpPr>
        <p:spPr>
          <a:xfrm>
            <a:off x="375014" y="5659123"/>
            <a:ext cx="82058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ko-KR" altLang="en-US" sz="1400" dirty="0" smtClean="0"/>
              <a:t>배터리 약 </a:t>
            </a:r>
            <a:r>
              <a:rPr lang="en-US" altLang="ko-KR" sz="1400" dirty="0" smtClean="0"/>
              <a:t>11V </a:t>
            </a:r>
            <a:r>
              <a:rPr lang="ko-KR" altLang="en-US" sz="1400" dirty="0" smtClean="0"/>
              <a:t>까지 충전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배터리 이상 없음 확인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941173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7791" y="188640"/>
            <a:ext cx="4730782" cy="107721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3200" b="1" i="1" dirty="0" smtClean="0">
                <a:latin typeface="HY견고딕"/>
                <a:ea typeface="HY견고딕"/>
                <a:cs typeface="Calibri"/>
              </a:rPr>
              <a:t>BNO055 </a:t>
            </a:r>
            <a:r>
              <a:rPr lang="ko-KR" altLang="en-US" sz="3200" b="1" i="1" dirty="0">
                <a:latin typeface="HY견고딕"/>
                <a:ea typeface="HY견고딕"/>
                <a:cs typeface="Calibri"/>
              </a:rPr>
              <a:t>하드웨어 설정</a:t>
            </a:r>
          </a:p>
          <a:p>
            <a:pPr>
              <a:buNone/>
              <a:defRPr/>
            </a:pPr>
            <a:endParaRPr lang="ko-KR" altLang="en-US" sz="3200" b="1" i="1" dirty="0">
              <a:latin typeface="HY견고딕"/>
              <a:ea typeface="HY견고딕"/>
              <a:cs typeface="Calibri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55" y="1142394"/>
            <a:ext cx="3236941" cy="252995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793" y="1142394"/>
            <a:ext cx="1911621" cy="247587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6612" y="1142394"/>
            <a:ext cx="2816921" cy="2475872"/>
          </a:xfrm>
          <a:prstGeom prst="rect">
            <a:avLst/>
          </a:prstGeom>
        </p:spPr>
      </p:pic>
      <p:sp>
        <p:nvSpPr>
          <p:cNvPr id="25" name="직사각형 24"/>
          <p:cNvSpPr/>
          <p:nvPr/>
        </p:nvSpPr>
        <p:spPr>
          <a:xfrm>
            <a:off x="397791" y="4041329"/>
            <a:ext cx="4931986" cy="166199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en-US" altLang="ko-KR" sz="1400" dirty="0">
                <a:latin typeface="굴림" panose="020B0600000101010101" pitchFamily="50" charset="-127"/>
                <a:ea typeface="굴림" panose="020B0600000101010101" pitchFamily="50" charset="-127"/>
              </a:rPr>
              <a:t>BNO055</a:t>
            </a:r>
            <a:r>
              <a:rPr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의 </a:t>
            </a:r>
            <a:r>
              <a:rPr lang="en-US"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Vin</a:t>
            </a:r>
            <a:r>
              <a:rPr lang="ko-KR" altLang="en-US" sz="1400" dirty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을</a:t>
            </a:r>
            <a:r>
              <a:rPr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sz="1400" b="0" i="0" strike="noStrike" dirty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Jetson </a:t>
            </a:r>
            <a:r>
              <a:rPr sz="1400" b="0" i="0" strike="noStrike" dirty="0" err="1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Nano의</a:t>
            </a:r>
            <a:r>
              <a:rPr sz="1400" b="0" i="0" strike="noStrike" dirty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핀 17 (3.3V)에 </a:t>
            </a:r>
            <a:r>
              <a:rPr sz="1400" b="0" i="0" strike="noStrike" dirty="0" err="1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연결</a:t>
            </a:r>
            <a:endParaRPr sz="1400" b="0" i="0" strike="noStrike" dirty="0">
              <a:solidFill>
                <a:srgbClr val="000000">
                  <a:alpha val="100000"/>
                </a:srgb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 algn="l">
              <a:buFont typeface="Wingdings" panose="05000000000000000000" pitchFamily="2" charset="2"/>
              <a:buChar char="l"/>
              <a:defRPr/>
            </a:pPr>
            <a:endParaRPr sz="1400" b="0" i="0" strike="noStrike" dirty="0">
              <a:solidFill>
                <a:srgbClr val="000000">
                  <a:alpha val="100000"/>
                </a:srgb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en-US" altLang="ko-KR" sz="1400" dirty="0">
                <a:latin typeface="굴림" panose="020B0600000101010101" pitchFamily="50" charset="-127"/>
                <a:ea typeface="굴림" panose="020B0600000101010101" pitchFamily="50" charset="-127"/>
              </a:rPr>
              <a:t>BNO055</a:t>
            </a:r>
            <a:r>
              <a:rPr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의 </a:t>
            </a:r>
            <a:r>
              <a:rPr sz="1400" b="0" i="0" strike="noStrike" dirty="0" err="1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GND를</a:t>
            </a:r>
            <a:r>
              <a:rPr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sz="1400" b="0" i="0" strike="noStrike" dirty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Jetson </a:t>
            </a:r>
            <a:r>
              <a:rPr sz="1400" b="0" i="0" strike="noStrike" dirty="0" err="1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Nano의</a:t>
            </a:r>
            <a:r>
              <a:rPr sz="1400" b="0" i="0" strike="noStrike" dirty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핀 25 (GND)에 </a:t>
            </a:r>
            <a:r>
              <a:rPr sz="1400" b="0" i="0" strike="noStrike" dirty="0" err="1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연결</a:t>
            </a:r>
            <a:endParaRPr sz="1400" b="0" i="0" strike="noStrike" dirty="0">
              <a:solidFill>
                <a:srgbClr val="000000">
                  <a:alpha val="100000"/>
                </a:srgb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 algn="l">
              <a:buFont typeface="Wingdings" panose="05000000000000000000" pitchFamily="2" charset="2"/>
              <a:buChar char="l"/>
              <a:defRPr/>
            </a:pPr>
            <a:endParaRPr sz="1400" b="0" i="0" strike="noStrike" dirty="0">
              <a:solidFill>
                <a:srgbClr val="000000">
                  <a:alpha val="100000"/>
                </a:srgb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en-US" altLang="ko-KR" sz="1400" dirty="0">
                <a:latin typeface="굴림" panose="020B0600000101010101" pitchFamily="50" charset="-127"/>
                <a:ea typeface="굴림" panose="020B0600000101010101" pitchFamily="50" charset="-127"/>
              </a:rPr>
              <a:t>BNO055</a:t>
            </a:r>
            <a:r>
              <a:rPr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의 </a:t>
            </a:r>
            <a:r>
              <a:rPr lang="en-US" sz="1400" dirty="0" err="1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SDA</a:t>
            </a:r>
            <a:r>
              <a:rPr sz="1400" b="0" i="0" strike="noStrike" dirty="0" err="1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</a:t>
            </a:r>
            <a:r>
              <a:rPr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sz="1400" b="0" i="0" strike="noStrike" dirty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Jetson </a:t>
            </a:r>
            <a:r>
              <a:rPr sz="1400" b="0" i="0" strike="noStrike" dirty="0" err="1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Nano의</a:t>
            </a:r>
            <a:r>
              <a:rPr sz="1400" b="0" i="0" strike="noStrike" dirty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핀 </a:t>
            </a:r>
            <a:r>
              <a:rPr lang="en-US"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3</a:t>
            </a:r>
            <a:r>
              <a:rPr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sz="1400" b="0" i="0" strike="noStrike" dirty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(SCL)에 </a:t>
            </a:r>
            <a:r>
              <a:rPr sz="1400" b="0" i="0" strike="noStrike" dirty="0" err="1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연결</a:t>
            </a:r>
            <a:endParaRPr sz="1400" b="0" i="0" strike="noStrike" dirty="0">
              <a:solidFill>
                <a:srgbClr val="000000">
                  <a:alpha val="100000"/>
                </a:srgb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 algn="l">
              <a:buFont typeface="Wingdings" panose="05000000000000000000" pitchFamily="2" charset="2"/>
              <a:buChar char="l"/>
              <a:defRPr/>
            </a:pPr>
            <a:endParaRPr sz="1400" b="0" i="0" strike="noStrike" dirty="0">
              <a:solidFill>
                <a:srgbClr val="000000">
                  <a:alpha val="100000"/>
                </a:srgb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en-US" altLang="ko-KR" sz="1400" dirty="0">
                <a:latin typeface="굴림" panose="020B0600000101010101" pitchFamily="50" charset="-127"/>
                <a:ea typeface="굴림" panose="020B0600000101010101" pitchFamily="50" charset="-127"/>
              </a:rPr>
              <a:t>BNO055</a:t>
            </a:r>
            <a:r>
              <a:rPr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의 </a:t>
            </a:r>
            <a:r>
              <a:rPr lang="en-US" sz="1400" b="0" i="0" strike="noStrike" dirty="0" err="1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SCL</a:t>
            </a:r>
            <a:r>
              <a:rPr sz="1400" b="0" i="0" strike="noStrike" dirty="0" err="1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</a:t>
            </a:r>
            <a:r>
              <a:rPr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sz="1400" b="0" i="0" strike="noStrike" dirty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Jetson </a:t>
            </a:r>
            <a:r>
              <a:rPr sz="1400" b="0" i="0" strike="noStrike" dirty="0" err="1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Nano의</a:t>
            </a:r>
            <a:r>
              <a:rPr sz="1400" b="0" i="0" strike="noStrike" dirty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핀 </a:t>
            </a:r>
            <a:r>
              <a:rPr lang="en-US"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5</a:t>
            </a:r>
            <a:r>
              <a:rPr sz="1400" b="0" i="0" strike="noStrike" dirty="0" smtClean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sz="1400" b="0" i="0" strike="noStrike" dirty="0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(SDA)에 </a:t>
            </a:r>
            <a:r>
              <a:rPr sz="1400" b="0" i="0" strike="noStrike" dirty="0" err="1">
                <a:solidFill>
                  <a:srgbClr val="000000">
                    <a:alpha val="100000"/>
                  </a:srgbClr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연결</a:t>
            </a:r>
            <a:endParaRPr sz="1400" b="0" i="0" strike="noStrike" dirty="0">
              <a:solidFill>
                <a:srgbClr val="000000">
                  <a:alpha val="100000"/>
                </a:srgb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2022115" y="3375379"/>
            <a:ext cx="411524" cy="1083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>
            <a:off x="2022115" y="3262053"/>
            <a:ext cx="411524" cy="1083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>
            <a:off x="2022115" y="2568136"/>
            <a:ext cx="411524" cy="1083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2022115" y="2090767"/>
            <a:ext cx="411524" cy="1083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6937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7791" y="188640"/>
            <a:ext cx="285206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buNone/>
              <a:defRPr/>
            </a:pPr>
            <a:r>
              <a:rPr lang="en-US" altLang="ko-KR" sz="3200" b="1" i="1" dirty="0" smtClean="0">
                <a:latin typeface="HY견고딕"/>
                <a:ea typeface="HY견고딕"/>
                <a:cs typeface="Calibri"/>
              </a:rPr>
              <a:t>BNO055 </a:t>
            </a:r>
            <a:r>
              <a:rPr lang="ko-KR" altLang="en-US" sz="3200" b="1" i="1" dirty="0" smtClean="0">
                <a:latin typeface="HY견고딕"/>
                <a:ea typeface="HY견고딕"/>
                <a:cs typeface="Calibri"/>
              </a:rPr>
              <a:t>구동</a:t>
            </a:r>
            <a:endParaRPr lang="ko-KR" altLang="en-US" sz="3200" b="1" i="1" dirty="0">
              <a:latin typeface="HY견고딕"/>
              <a:ea typeface="HY견고딕"/>
              <a:cs typeface="Calibri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9236" y="986164"/>
            <a:ext cx="81273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457200" rtl="0" eaLnBrk="0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l"/>
              <a:defRPr/>
            </a:pPr>
            <a:r>
              <a:rPr kumimoji="0" lang="en-US" altLang="ko-KR" b="0" i="0" u="none" strike="noStrike" kern="1200" cap="none" spc="0" normalizeH="0" baseline="0" dirty="0" smtClean="0">
                <a:solidFill>
                  <a:srgbClr val="000000"/>
                </a:solidFill>
                <a:latin typeface="Arial"/>
                <a:ea typeface="굴림"/>
              </a:rPr>
              <a:t>MPU 6050 </a:t>
            </a:r>
            <a:r>
              <a:rPr lang="ko-KR" altLang="en-US" dirty="0" smtClean="0">
                <a:solidFill>
                  <a:srgbClr val="000000"/>
                </a:solidFill>
                <a:latin typeface="Arial"/>
                <a:ea typeface="굴림"/>
              </a:rPr>
              <a:t>구동과 같은 방식으로 진행</a:t>
            </a:r>
            <a:endParaRPr kumimoji="0" lang="ko-KR" altLang="en-US" b="0" i="0" u="none" strike="noStrike" kern="1200" cap="none" spc="0" normalizeH="0" baseline="0" dirty="0">
              <a:solidFill>
                <a:srgbClr val="000000"/>
              </a:solidFill>
              <a:latin typeface="Arial"/>
              <a:ea typeface="굴림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62585" y="1491843"/>
            <a:ext cx="541847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 smtClean="0">
                <a:solidFill>
                  <a:srgbClr val="1A1A1A"/>
                </a:solidFill>
                <a:latin typeface="Merriweather"/>
              </a:rPr>
              <a:t>1. </a:t>
            </a:r>
            <a:r>
              <a:rPr lang="ko-KR" altLang="en-US" sz="1600" b="1" dirty="0" smtClean="0">
                <a:solidFill>
                  <a:srgbClr val="1A1A1A"/>
                </a:solidFill>
                <a:latin typeface="Merriweather"/>
              </a:rPr>
              <a:t>통신 </a:t>
            </a:r>
            <a:r>
              <a:rPr lang="ko-KR" altLang="en-US" sz="1600" b="1" dirty="0">
                <a:solidFill>
                  <a:srgbClr val="1A1A1A"/>
                </a:solidFill>
                <a:latin typeface="Merriweather"/>
              </a:rPr>
              <a:t>프로토콜 </a:t>
            </a:r>
            <a:r>
              <a:rPr lang="ko-KR" altLang="en-US" sz="1600" b="1" dirty="0" smtClean="0">
                <a:solidFill>
                  <a:srgbClr val="1A1A1A"/>
                </a:solidFill>
                <a:latin typeface="Merriweather"/>
              </a:rPr>
              <a:t>설정</a:t>
            </a:r>
            <a:r>
              <a:rPr lang="en-US" altLang="ko-KR" sz="1600" b="1" dirty="0" smtClean="0">
                <a:solidFill>
                  <a:srgbClr val="1A1A1A"/>
                </a:solidFill>
                <a:latin typeface="Merriweather"/>
              </a:rPr>
              <a:t>, </a:t>
            </a:r>
            <a:r>
              <a:rPr lang="en-US" altLang="ko-KR" sz="1600" b="1" dirty="0">
                <a:solidFill>
                  <a:srgbClr val="1A1A1A"/>
                </a:solidFill>
                <a:latin typeface="맑은 고딕 (본문)"/>
              </a:rPr>
              <a:t>BNO055 ROS </a:t>
            </a:r>
            <a:r>
              <a:rPr lang="ko-KR" altLang="en-US" sz="1600" b="1" dirty="0">
                <a:solidFill>
                  <a:srgbClr val="1A1A1A"/>
                </a:solidFill>
                <a:latin typeface="맑은 고딕 (본문)"/>
              </a:rPr>
              <a:t>패키지 설치 및 </a:t>
            </a:r>
            <a:r>
              <a:rPr lang="ko-KR" altLang="en-US" sz="1600" b="1" dirty="0" smtClean="0">
                <a:solidFill>
                  <a:srgbClr val="1A1A1A"/>
                </a:solidFill>
                <a:latin typeface="맑은 고딕 (본문)"/>
              </a:rPr>
              <a:t>빌드</a:t>
            </a:r>
            <a:endParaRPr lang="ko-KR" altLang="en-US" sz="1600" b="1" dirty="0">
              <a:solidFill>
                <a:srgbClr val="1A1A1A"/>
              </a:solidFill>
              <a:latin typeface="맑은 고딕 (본문)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69236" y="1881658"/>
            <a:ext cx="577594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>
                <a:solidFill>
                  <a:srgbClr val="1A1A1A"/>
                </a:solidFill>
                <a:latin typeface="+mn-ea"/>
              </a:rPr>
              <a:t>BNO055</a:t>
            </a:r>
            <a:r>
              <a:rPr lang="ko-KR" altLang="en-US" sz="1400" dirty="0" smtClean="0">
                <a:solidFill>
                  <a:srgbClr val="1A1A1A"/>
                </a:solidFill>
                <a:latin typeface="Merriweather"/>
              </a:rPr>
              <a:t>도 </a:t>
            </a:r>
            <a:r>
              <a:rPr lang="en-US" altLang="ko-KR" sz="1400" dirty="0" smtClean="0">
                <a:solidFill>
                  <a:srgbClr val="1A1A1A"/>
                </a:solidFill>
                <a:latin typeface="Merriweather"/>
              </a:rPr>
              <a:t>MPU6050</a:t>
            </a:r>
            <a:r>
              <a:rPr lang="ko-KR" altLang="en-US" sz="1400" dirty="0" smtClean="0">
                <a:solidFill>
                  <a:srgbClr val="1A1A1A"/>
                </a:solidFill>
                <a:latin typeface="Merriweather"/>
              </a:rPr>
              <a:t>과 같은 방식인</a:t>
            </a:r>
            <a:r>
              <a:rPr lang="ko-KR" altLang="en-US" sz="1400" dirty="0">
                <a:solidFill>
                  <a:srgbClr val="1A1A1A"/>
                </a:solidFill>
                <a:latin typeface="Merriweather"/>
              </a:rPr>
              <a:t> </a:t>
            </a:r>
            <a:r>
              <a:rPr lang="en-US" altLang="ko-KR" sz="1400" dirty="0" smtClean="0">
                <a:solidFill>
                  <a:srgbClr val="1A1A1A"/>
                </a:solidFill>
                <a:latin typeface="Merriweather"/>
              </a:rPr>
              <a:t>I2C </a:t>
            </a:r>
            <a:r>
              <a:rPr lang="ko-KR" altLang="en-US" sz="1400" dirty="0" smtClean="0">
                <a:solidFill>
                  <a:srgbClr val="1A1A1A"/>
                </a:solidFill>
                <a:latin typeface="Merriweather"/>
              </a:rPr>
              <a:t>직렬 통신 프로토콜</a:t>
            </a:r>
            <a:r>
              <a:rPr lang="ko-KR" altLang="en-US" sz="1400" dirty="0">
                <a:solidFill>
                  <a:srgbClr val="1A1A1A"/>
                </a:solidFill>
                <a:latin typeface="Merriweather"/>
              </a:rPr>
              <a:t> </a:t>
            </a:r>
            <a:r>
              <a:rPr lang="ko-KR" altLang="en-US" sz="1400" dirty="0" smtClean="0">
                <a:solidFill>
                  <a:srgbClr val="1A1A1A"/>
                </a:solidFill>
                <a:latin typeface="Merriweather"/>
              </a:rPr>
              <a:t>사용함</a:t>
            </a:r>
            <a:endParaRPr lang="ko-KR" altLang="en-US" sz="1400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10801" y="2218942"/>
            <a:ext cx="1968457" cy="35903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47610" tIns="63480" rIns="47610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5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50" charset="-127"/>
                <a:ea typeface="Inconsolata"/>
              </a:rPr>
              <a:t>sudo</a:t>
            </a:r>
            <a:r>
              <a:rPr kumimoji="0" lang="ko-KR" altLang="ko-KR" sz="15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50" charset="-127"/>
                <a:ea typeface="Inconsolata"/>
              </a:rPr>
              <a:t> i2cDetect -</a:t>
            </a:r>
            <a:r>
              <a:rPr kumimoji="0" lang="ko-KR" altLang="ko-KR" sz="15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50" charset="-127"/>
                <a:ea typeface="Inconsolata"/>
              </a:rPr>
              <a:t>r</a:t>
            </a:r>
            <a:r>
              <a:rPr kumimoji="0" lang="ko-KR" altLang="ko-KR" sz="15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50" charset="-127"/>
                <a:ea typeface="Inconsolata"/>
              </a:rPr>
              <a:t> -</a:t>
            </a:r>
            <a:r>
              <a:rPr kumimoji="0" lang="ko-KR" altLang="ko-KR" sz="15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50" charset="-127"/>
                <a:ea typeface="Inconsolata"/>
              </a:rPr>
              <a:t>y</a:t>
            </a:r>
            <a:r>
              <a:rPr kumimoji="0" lang="ko-KR" altLang="ko-KR" sz="15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 Unicode MS" panose="020B0604020202020204" pitchFamily="50" charset="-127"/>
                <a:ea typeface="Inconsolata"/>
              </a:rPr>
              <a:t> 1</a:t>
            </a:r>
            <a:r>
              <a:rPr kumimoji="0" lang="ko-KR" altLang="ko-KR" sz="15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ko-KR" altLang="ko-KR" sz="15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596975" y="2244569"/>
            <a:ext cx="19207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>
                <a:solidFill>
                  <a:srgbClr val="1A1A1A"/>
                </a:solidFill>
                <a:latin typeface="+mn-ea"/>
              </a:rPr>
              <a:t>버스 </a:t>
            </a:r>
            <a:r>
              <a:rPr lang="ko-KR" altLang="en-US" sz="1400" b="1" dirty="0" smtClean="0">
                <a:solidFill>
                  <a:srgbClr val="1A1A1A"/>
                </a:solidFill>
                <a:latin typeface="+mn-ea"/>
              </a:rPr>
              <a:t>주소 </a:t>
            </a:r>
            <a:r>
              <a:rPr lang="en-US" altLang="ko-KR" sz="1400" b="1" dirty="0">
                <a:solidFill>
                  <a:srgbClr val="1A1A1A"/>
                </a:solidFill>
                <a:latin typeface="+mn-ea"/>
              </a:rPr>
              <a:t>0x28</a:t>
            </a:r>
            <a:r>
              <a:rPr lang="ko-KR" altLang="en-US" sz="1400" dirty="0">
                <a:solidFill>
                  <a:srgbClr val="1A1A1A"/>
                </a:solidFill>
                <a:latin typeface="+mn-ea"/>
              </a:rPr>
              <a:t> </a:t>
            </a:r>
            <a:r>
              <a:rPr lang="ko-KR" altLang="en-US" sz="1400" dirty="0" smtClean="0">
                <a:solidFill>
                  <a:srgbClr val="1A1A1A"/>
                </a:solidFill>
                <a:latin typeface="+mn-ea"/>
              </a:rPr>
              <a:t> </a:t>
            </a:r>
            <a:r>
              <a:rPr lang="ko-KR" altLang="en-US" sz="1400" dirty="0">
                <a:solidFill>
                  <a:srgbClr val="1A1A1A"/>
                </a:solidFill>
                <a:latin typeface="+mn-ea"/>
              </a:rPr>
              <a:t>확인</a:t>
            </a:r>
            <a:endParaRPr lang="ko-KR" altLang="en-US" sz="1400" dirty="0">
              <a:latin typeface="+mn-ea"/>
            </a:endParaRPr>
          </a:p>
        </p:txBody>
      </p:sp>
      <p:cxnSp>
        <p:nvCxnSpPr>
          <p:cNvPr id="8" name="직선 화살표 연결선 7"/>
          <p:cNvCxnSpPr>
            <a:stCxn id="5" idx="3"/>
            <a:endCxn id="6" idx="1"/>
          </p:cNvCxnSpPr>
          <p:nvPr/>
        </p:nvCxnSpPr>
        <p:spPr>
          <a:xfrm>
            <a:off x="2279258" y="2398458"/>
            <a:ext cx="31771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262585" y="2797844"/>
            <a:ext cx="19431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b="1" dirty="0">
                <a:solidFill>
                  <a:srgbClr val="1A1A1A"/>
                </a:solidFill>
                <a:latin typeface="Merriweather"/>
              </a:rPr>
              <a:t>2</a:t>
            </a:r>
            <a:r>
              <a:rPr lang="en-US" altLang="ko-KR" sz="1600" b="1" dirty="0" smtClean="0">
                <a:solidFill>
                  <a:srgbClr val="1A1A1A"/>
                </a:solidFill>
                <a:latin typeface="Merriweather"/>
              </a:rPr>
              <a:t>. IMU </a:t>
            </a:r>
            <a:r>
              <a:rPr lang="ko-KR" altLang="en-US" sz="1600" b="1" dirty="0">
                <a:solidFill>
                  <a:srgbClr val="1A1A1A"/>
                </a:solidFill>
                <a:latin typeface="Merriweather"/>
              </a:rPr>
              <a:t>데이터 보기</a:t>
            </a:r>
            <a:endParaRPr lang="ko-KR" altLang="en-US" sz="1600" b="1" i="0" dirty="0">
              <a:solidFill>
                <a:srgbClr val="1A1A1A"/>
              </a:solidFill>
              <a:effectLst/>
              <a:latin typeface="Merriweather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69236" y="3161595"/>
            <a:ext cx="76485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/>
              <a:t>ROS IMU </a:t>
            </a:r>
            <a:r>
              <a:rPr lang="ko-KR" altLang="en-US" sz="1400" dirty="0" smtClean="0"/>
              <a:t>플러그 설치 후 </a:t>
            </a:r>
            <a:r>
              <a:rPr lang="en-US" altLang="ko-KR" sz="1400" dirty="0"/>
              <a:t>imu_bno055 </a:t>
            </a:r>
            <a:r>
              <a:rPr lang="en-US" altLang="ko-KR" sz="1400" dirty="0" err="1" smtClean="0"/>
              <a:t>imu.launch</a:t>
            </a:r>
            <a:r>
              <a:rPr lang="en-US" altLang="ko-KR" sz="1400" dirty="0" smtClean="0"/>
              <a:t> </a:t>
            </a:r>
            <a:r>
              <a:rPr lang="ko-KR" altLang="en-US" sz="1400" dirty="0"/>
              <a:t>실행 후 </a:t>
            </a:r>
            <a:r>
              <a:rPr lang="en-US" altLang="ko-KR" sz="1400" dirty="0" err="1"/>
              <a:t>rostopic</a:t>
            </a:r>
            <a:r>
              <a:rPr lang="en-US" altLang="ko-KR" sz="1400" dirty="0"/>
              <a:t> list</a:t>
            </a:r>
            <a:r>
              <a:rPr lang="ko-KR" altLang="en-US" sz="1400" dirty="0"/>
              <a:t>를 실행하여 </a:t>
            </a:r>
            <a:r>
              <a:rPr lang="en-US" altLang="ko-KR" sz="1400" dirty="0"/>
              <a:t>/</a:t>
            </a:r>
            <a:r>
              <a:rPr lang="en-US" altLang="ko-KR" sz="1400" dirty="0" err="1"/>
              <a:t>imu</a:t>
            </a:r>
            <a:r>
              <a:rPr lang="en-US" altLang="ko-KR" sz="1400" dirty="0"/>
              <a:t>/data</a:t>
            </a:r>
            <a:r>
              <a:rPr lang="ko-KR" altLang="en-US" sz="1400" dirty="0"/>
              <a:t>를 확인</a:t>
            </a:r>
          </a:p>
          <a:p>
            <a:r>
              <a:rPr lang="en-US" altLang="ko-KR" sz="1400" dirty="0" smtClean="0"/>
              <a:t>  </a:t>
            </a:r>
            <a:endParaRPr lang="ko-KR" altLang="en-US" sz="1400" dirty="0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36" y="4002219"/>
            <a:ext cx="3555235" cy="2027197"/>
          </a:xfrm>
          <a:prstGeom prst="rect">
            <a:avLst/>
          </a:prstGeom>
        </p:spPr>
      </p:pic>
      <p:sp>
        <p:nvSpPr>
          <p:cNvPr id="44" name="직사각형 43"/>
          <p:cNvSpPr/>
          <p:nvPr/>
        </p:nvSpPr>
        <p:spPr>
          <a:xfrm>
            <a:off x="262585" y="3508758"/>
            <a:ext cx="71374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err="1">
                <a:latin typeface="+mn-ea"/>
              </a:rPr>
              <a:t>rostopic</a:t>
            </a:r>
            <a:r>
              <a:rPr lang="en-US" altLang="ko-KR" sz="1400" dirty="0">
                <a:latin typeface="+mn-ea"/>
              </a:rPr>
              <a:t> echo /</a:t>
            </a:r>
            <a:r>
              <a:rPr lang="en-US" altLang="ko-KR" sz="1400" dirty="0" err="1" smtClean="0">
                <a:latin typeface="+mn-ea"/>
              </a:rPr>
              <a:t>imu</a:t>
            </a:r>
            <a:r>
              <a:rPr lang="en-US" altLang="ko-KR" sz="1400" dirty="0" smtClean="0">
                <a:latin typeface="+mn-ea"/>
              </a:rPr>
              <a:t>/data </a:t>
            </a:r>
            <a:r>
              <a:rPr lang="ko-KR" altLang="en-US" sz="1400" dirty="0" smtClean="0">
                <a:latin typeface="+mn-ea"/>
              </a:rPr>
              <a:t>실행  </a:t>
            </a:r>
            <a:r>
              <a:rPr lang="en-US" altLang="ko-KR" sz="1400" dirty="0">
                <a:latin typeface="+mn-ea"/>
              </a:rPr>
              <a:t> </a:t>
            </a:r>
            <a:r>
              <a:rPr lang="en-US" altLang="ko-KR" sz="1400" dirty="0" err="1">
                <a:latin typeface="+mn-ea"/>
              </a:rPr>
              <a:t>imu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 smtClean="0">
                <a:latin typeface="+mn-ea"/>
              </a:rPr>
              <a:t>데이터 확인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en-US" altLang="ko-KR" sz="1400" dirty="0">
                <a:latin typeface="+mn-ea"/>
              </a:rPr>
              <a:t> </a:t>
            </a:r>
            <a:r>
              <a:rPr lang="en-US" altLang="ko-KR" sz="1400" dirty="0" err="1" smtClean="0">
                <a:latin typeface="+mn-ea"/>
              </a:rPr>
              <a:t>rviz</a:t>
            </a:r>
            <a:r>
              <a:rPr lang="ko-KR" altLang="en-US" sz="1400" dirty="0" smtClean="0">
                <a:latin typeface="+mn-ea"/>
              </a:rPr>
              <a:t>에서 좌표축이 </a:t>
            </a:r>
            <a:r>
              <a:rPr lang="ko-KR" altLang="en-US" sz="1400" dirty="0">
                <a:latin typeface="+mn-ea"/>
              </a:rPr>
              <a:t>움직이는 </a:t>
            </a:r>
            <a:r>
              <a:rPr lang="ko-KR" altLang="en-US" sz="1400" dirty="0" smtClean="0">
                <a:latin typeface="+mn-ea"/>
              </a:rPr>
              <a:t>것 확인</a:t>
            </a:r>
            <a:endParaRPr lang="ko-KR" altLang="en-US" sz="1400" dirty="0">
              <a:latin typeface="+mn-ea"/>
            </a:endParaRPr>
          </a:p>
        </p:txBody>
      </p:sp>
      <p:pic>
        <p:nvPicPr>
          <p:cNvPr id="28" name="영상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60957" y="4002387"/>
            <a:ext cx="3603606" cy="202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86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7791" y="188640"/>
            <a:ext cx="514916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buNone/>
              <a:defRPr/>
            </a:pPr>
            <a:r>
              <a:rPr lang="ko-KR" altLang="en-US" sz="3200" b="1" i="1" dirty="0" smtClean="0">
                <a:latin typeface="HY견고딕"/>
                <a:ea typeface="HY견고딕"/>
                <a:cs typeface="Calibri"/>
              </a:rPr>
              <a:t>진행 상황 및 해결방안 모색</a:t>
            </a:r>
            <a:endParaRPr lang="ko-KR" altLang="en-US" sz="3200" b="1" i="1" dirty="0">
              <a:latin typeface="HY견고딕"/>
              <a:ea typeface="HY견고딕"/>
              <a:cs typeface="Calibri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60923" y="1019415"/>
            <a:ext cx="87085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dirty="0" smtClean="0">
                <a:solidFill>
                  <a:srgbClr val="000000"/>
                </a:solidFill>
                <a:latin typeface="Arial"/>
                <a:ea typeface="굴림"/>
              </a:rPr>
              <a:t>지난번에 </a:t>
            </a:r>
            <a:r>
              <a:rPr lang="en-US" altLang="ko-KR" sz="1600" dirty="0" smtClean="0">
                <a:solidFill>
                  <a:srgbClr val="000000"/>
                </a:solidFill>
                <a:latin typeface="Arial"/>
                <a:ea typeface="굴림"/>
              </a:rPr>
              <a:t>MPU6050</a:t>
            </a:r>
            <a:r>
              <a:rPr lang="ko-KR" altLang="en-US" sz="1600" dirty="0" smtClean="0">
                <a:solidFill>
                  <a:srgbClr val="000000"/>
                </a:solidFill>
                <a:latin typeface="Arial"/>
                <a:ea typeface="굴림"/>
              </a:rPr>
              <a:t>을 대체하여 </a:t>
            </a:r>
            <a:r>
              <a:rPr lang="en-US" altLang="ko-KR" sz="1600" dirty="0" smtClean="0">
                <a:solidFill>
                  <a:srgbClr val="000000"/>
                </a:solidFill>
                <a:latin typeface="Arial"/>
                <a:ea typeface="굴림"/>
              </a:rPr>
              <a:t>BNO055</a:t>
            </a:r>
            <a:r>
              <a:rPr lang="ko-KR" altLang="en-US" sz="1600" dirty="0" smtClean="0">
                <a:solidFill>
                  <a:srgbClr val="000000"/>
                </a:solidFill>
                <a:latin typeface="Arial"/>
                <a:ea typeface="굴림"/>
              </a:rPr>
              <a:t>를 사용</a:t>
            </a:r>
            <a:r>
              <a:rPr lang="en-US" altLang="ko-KR" sz="1600" dirty="0" smtClean="0">
                <a:solidFill>
                  <a:srgbClr val="000000"/>
                </a:solidFill>
                <a:latin typeface="Arial"/>
                <a:ea typeface="굴림"/>
              </a:rPr>
              <a:t>, driver</a:t>
            </a:r>
            <a:r>
              <a:rPr lang="ko-KR" altLang="en-US" sz="1600" dirty="0" smtClean="0">
                <a:solidFill>
                  <a:srgbClr val="000000"/>
                </a:solidFill>
                <a:latin typeface="Arial"/>
                <a:ea typeface="굴림"/>
              </a:rPr>
              <a:t>오류가 발생 하지 않는 것을 확인 </a:t>
            </a:r>
            <a:endParaRPr lang="en-US" altLang="ko-KR" sz="1600" dirty="0" smtClean="0">
              <a:solidFill>
                <a:srgbClr val="000000"/>
              </a:solidFill>
              <a:latin typeface="Arial"/>
              <a:ea typeface="굴림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23" y="1474555"/>
            <a:ext cx="4664660" cy="176874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5313" y="1474555"/>
            <a:ext cx="3367520" cy="176874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60923" y="3685012"/>
            <a:ext cx="570847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dirty="0" err="1" smtClean="0"/>
              <a:t>rosserial_python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패키지의 </a:t>
            </a:r>
            <a:r>
              <a:rPr lang="ko-KR" altLang="en-US" sz="1600" dirty="0" smtClean="0"/>
              <a:t>serial_node.py</a:t>
            </a:r>
            <a:r>
              <a:rPr lang="ko-KR" altLang="en-US" sz="1600" dirty="0"/>
              <a:t> </a:t>
            </a:r>
            <a:r>
              <a:rPr lang="ko-KR" altLang="en-US" sz="1600" dirty="0" smtClean="0"/>
              <a:t>실행 오류</a:t>
            </a:r>
            <a:endParaRPr lang="en-US" altLang="ko-KR" sz="1600" dirty="0" smtClean="0"/>
          </a:p>
          <a:p>
            <a:pPr marL="342900" indent="-342900">
              <a:buAutoNum type="arabicPeriod"/>
            </a:pPr>
            <a:endParaRPr lang="en-US" altLang="ko-KR" sz="1600" dirty="0"/>
          </a:p>
          <a:p>
            <a:pPr marL="342900" indent="-342900">
              <a:buAutoNum type="arabicPeriod"/>
            </a:pPr>
            <a:r>
              <a:rPr lang="en-US" altLang="ko-KR" sz="1600" dirty="0" err="1"/>
              <a:t>localization_data_pub</a:t>
            </a:r>
            <a:r>
              <a:rPr lang="en-US" altLang="ko-KR" sz="1600" dirty="0"/>
              <a:t> </a:t>
            </a:r>
            <a:r>
              <a:rPr lang="ko-KR" altLang="en-US" sz="1600" dirty="0"/>
              <a:t>패키지의 </a:t>
            </a:r>
            <a:r>
              <a:rPr lang="en-US" altLang="ko-KR" sz="1600" dirty="0" err="1" smtClean="0"/>
              <a:t>ekf_odom_pub</a:t>
            </a:r>
            <a:r>
              <a:rPr lang="ko-KR" altLang="en-US" sz="1600" dirty="0" smtClean="0"/>
              <a:t> 실행 오류</a:t>
            </a:r>
            <a:endParaRPr lang="en-US" altLang="ko-KR" sz="1600" dirty="0" smtClean="0"/>
          </a:p>
          <a:p>
            <a:pPr marL="342900" indent="-342900">
              <a:buAutoNum type="arabicPeriod"/>
            </a:pPr>
            <a:endParaRPr lang="en-US" altLang="ko-KR" sz="1600" dirty="0"/>
          </a:p>
          <a:p>
            <a:pPr marL="342900" indent="-342900">
              <a:buAutoNum type="arabicPeriod"/>
            </a:pPr>
            <a:r>
              <a:rPr lang="en-US" altLang="ko-KR" sz="1600" dirty="0" err="1"/>
              <a:t>robot_pose_ekf</a:t>
            </a:r>
            <a:r>
              <a:rPr lang="en-US" altLang="ko-KR" sz="1600" dirty="0"/>
              <a:t> </a:t>
            </a:r>
            <a:r>
              <a:rPr lang="ko-KR" altLang="en-US" sz="1600" dirty="0"/>
              <a:t>패키지의 </a:t>
            </a:r>
            <a:r>
              <a:rPr lang="en-US" altLang="ko-KR" sz="1600" dirty="0" err="1" smtClean="0"/>
              <a:t>robot_pose_ekf</a:t>
            </a:r>
            <a:r>
              <a:rPr lang="ko-KR" altLang="en-US" sz="1600" dirty="0" smtClean="0"/>
              <a:t> 실행 오류</a:t>
            </a:r>
            <a:endParaRPr lang="en-US" altLang="ko-KR" sz="1600" dirty="0"/>
          </a:p>
          <a:p>
            <a:pPr marL="342900" indent="-342900">
              <a:buAutoNum type="arabicPeriod"/>
            </a:pPr>
            <a:endParaRPr lang="ko-KR" altLang="en-US" sz="1600" dirty="0"/>
          </a:p>
        </p:txBody>
      </p:sp>
      <p:sp>
        <p:nvSpPr>
          <p:cNvPr id="29" name="TextBox 28"/>
          <p:cNvSpPr txBox="1"/>
          <p:nvPr/>
        </p:nvSpPr>
        <p:spPr>
          <a:xfrm>
            <a:off x="260923" y="3346458"/>
            <a:ext cx="87085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ko-KR" altLang="en-US" sz="1600" dirty="0" smtClean="0">
                <a:solidFill>
                  <a:srgbClr val="000000"/>
                </a:solidFill>
                <a:latin typeface="Arial"/>
                <a:ea typeface="굴림"/>
              </a:rPr>
              <a:t>에러 확인</a:t>
            </a:r>
            <a:endParaRPr lang="en-US" altLang="ko-KR" sz="1600" dirty="0" smtClean="0">
              <a:solidFill>
                <a:srgbClr val="000000"/>
              </a:solidFill>
              <a:latin typeface="Arial"/>
              <a:ea typeface="굴림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60923" y="5177727"/>
            <a:ext cx="87085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  <a:defRPr/>
            </a:pPr>
            <a:r>
              <a:rPr lang="ko-KR" altLang="en-US" sz="1600" dirty="0" smtClean="0">
                <a:solidFill>
                  <a:srgbClr val="000000"/>
                </a:solidFill>
                <a:latin typeface="Arial"/>
                <a:ea typeface="굴림"/>
              </a:rPr>
              <a:t>해결 방안 모색</a:t>
            </a:r>
            <a:endParaRPr lang="en-US" altLang="ko-KR" sz="1600" dirty="0" smtClean="0">
              <a:solidFill>
                <a:srgbClr val="000000"/>
              </a:solidFill>
              <a:latin typeface="Arial"/>
              <a:ea typeface="굴림"/>
            </a:endParaRPr>
          </a:p>
          <a:p>
            <a:pPr>
              <a:defRPr/>
            </a:pPr>
            <a:endParaRPr lang="en-US" altLang="ko-KR" sz="1600" dirty="0" smtClean="0">
              <a:solidFill>
                <a:srgbClr val="000000"/>
              </a:solidFill>
              <a:latin typeface="Arial"/>
              <a:ea typeface="굴림"/>
            </a:endParaRPr>
          </a:p>
          <a:p>
            <a:pPr>
              <a:defRPr/>
            </a:pPr>
            <a:r>
              <a:rPr lang="en-US" altLang="ko-KR" sz="1600" dirty="0" smtClean="0">
                <a:solidFill>
                  <a:srgbClr val="000000"/>
                </a:solidFill>
                <a:latin typeface="Arial"/>
                <a:ea typeface="굴림"/>
              </a:rPr>
              <a:t>- </a:t>
            </a:r>
            <a:r>
              <a:rPr lang="ko-KR" altLang="en-US" sz="1600" dirty="0" smtClean="0">
                <a:solidFill>
                  <a:srgbClr val="000000"/>
                </a:solidFill>
                <a:latin typeface="Arial"/>
                <a:ea typeface="굴림"/>
              </a:rPr>
              <a:t>각 패키지 확인 </a:t>
            </a:r>
            <a:r>
              <a:rPr lang="ko-KR" altLang="en-US" sz="1600" dirty="0">
                <a:solidFill>
                  <a:srgbClr val="000000"/>
                </a:solidFill>
                <a:latin typeface="Arial"/>
                <a:ea typeface="굴림"/>
              </a:rPr>
              <a:t>및 패키지 경로 </a:t>
            </a:r>
            <a:r>
              <a:rPr lang="ko-KR" altLang="en-US" sz="1600" dirty="0" smtClean="0">
                <a:solidFill>
                  <a:srgbClr val="000000"/>
                </a:solidFill>
                <a:latin typeface="Arial"/>
                <a:ea typeface="굴림"/>
              </a:rPr>
              <a:t>확인 및 설정 </a:t>
            </a:r>
            <a:endParaRPr lang="en-US" altLang="ko-KR" sz="1600" dirty="0">
              <a:solidFill>
                <a:srgbClr val="000000"/>
              </a:solidFill>
              <a:latin typeface="Arial"/>
              <a:ea typeface="굴림"/>
            </a:endParaRPr>
          </a:p>
        </p:txBody>
      </p:sp>
    </p:spTree>
    <p:extLst>
      <p:ext uri="{BB962C8B-B14F-4D97-AF65-F5344CB8AC3E}">
        <p14:creationId xmlns:p14="http://schemas.microsoft.com/office/powerpoint/2010/main" val="2676198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284</ep:Words>
  <ep:PresentationFormat>화면 슬라이드 쇼(4:3)</ep:PresentationFormat>
  <ep:Paragraphs>82</ep:Paragraphs>
  <ep:Slides>6</ep:Slides>
  <ep:Notes>1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ep:HeadingPairs>
  <ep:TitlesOfParts>
    <vt:vector size="7" baseType="lpstr">
      <vt:lpstr>Office Theme</vt:lpstr>
      <vt:lpstr>캡스톤 10주차 발표</vt:lpstr>
      <vt:lpstr>슬라이드 2</vt:lpstr>
      <vt:lpstr>슬라이드 3</vt:lpstr>
      <vt:lpstr>슬라이드 4</vt:lpstr>
      <vt:lpstr>슬라이드 5</vt:lpstr>
      <vt:lpstr>슬라이드 6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2016-09-12T04:48:41.000</dcterms:created>
  <dc:creator>MARK</dc:creator>
  <cp:lastModifiedBy>Admin</cp:lastModifiedBy>
  <dcterms:modified xsi:type="dcterms:W3CDTF">2023-11-02T06:41:22.344</dcterms:modified>
  <cp:revision>2963</cp:revision>
  <dc:title>PowerPoint Presentation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